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7" r:id="rId5"/>
    <p:sldId id="279" r:id="rId6"/>
    <p:sldId id="329" r:id="rId7"/>
    <p:sldId id="330" r:id="rId8"/>
    <p:sldId id="331" r:id="rId9"/>
    <p:sldId id="332" r:id="rId10"/>
    <p:sldId id="333" r:id="rId11"/>
    <p:sldId id="334" r:id="rId12"/>
    <p:sldId id="343" r:id="rId13"/>
    <p:sldId id="344" r:id="rId14"/>
    <p:sldId id="345" r:id="rId15"/>
    <p:sldId id="347" r:id="rId16"/>
    <p:sldId id="348" r:id="rId17"/>
    <p:sldId id="346" r:id="rId18"/>
    <p:sldId id="349" r:id="rId19"/>
    <p:sldId id="350" r:id="rId20"/>
    <p:sldId id="320" r:id="rId21"/>
    <p:sldId id="336" r:id="rId22"/>
    <p:sldId id="338" r:id="rId23"/>
    <p:sldId id="323" r:id="rId24"/>
    <p:sldId id="339" r:id="rId25"/>
    <p:sldId id="312" r:id="rId26"/>
    <p:sldId id="340" r:id="rId27"/>
    <p:sldId id="314" r:id="rId28"/>
    <p:sldId id="313" r:id="rId29"/>
    <p:sldId id="341" r:id="rId30"/>
    <p:sldId id="316" r:id="rId31"/>
    <p:sldId id="342" r:id="rId32"/>
    <p:sldId id="315" r:id="rId33"/>
    <p:sldId id="310" r:id="rId34"/>
    <p:sldId id="326" r:id="rId35"/>
    <p:sldId id="322" r:id="rId36"/>
    <p:sldId id="307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438" autoAdjust="0"/>
  </p:normalViewPr>
  <p:slideViewPr>
    <p:cSldViewPr>
      <p:cViewPr varScale="1">
        <p:scale>
          <a:sx n="109" d="100"/>
          <a:sy n="109" d="100"/>
        </p:scale>
        <p:origin x="1722" y="78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358CA9D-FAEF-6347-83ED-FC9812DAC17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3964A15-ABFF-3A53-6B77-8C48EC7DDDD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3CA2207-AD4E-9DFC-A415-6B3C494191AD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DECFFD1-3264-599A-F24E-E0614D668C3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F279A62B-A5E1-2019-62B0-ECC6D35B45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3AB0148-3924-F2F3-81CC-0F969A24AF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07C6A9B-941C-4CF0-BF40-793388585AC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FB09D2F-8D9F-405E-F2E2-E7EAEA776D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5697EE1-C679-477A-B01D-E722957006BD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8BEFA83-DE5B-AD47-28CD-2DF3FEA2E1B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202AA2F7-CE95-165C-4107-A77B6C0B2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圖像版面配置區 1">
            <a:extLst>
              <a:ext uri="{FF2B5EF4-FFF2-40B4-BE49-F238E27FC236}">
                <a16:creationId xmlns:a16="http://schemas.microsoft.com/office/drawing/2014/main" id="{DFD51F72-4C93-DD19-14FE-67BCF60987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備忘稿版面配置區 2">
            <a:extLst>
              <a:ext uri="{FF2B5EF4-FFF2-40B4-BE49-F238E27FC236}">
                <a16:creationId xmlns:a16="http://schemas.microsoft.com/office/drawing/2014/main" id="{A583264C-1831-DAB5-EDF9-C4A9BB77A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7172" name="投影片編號版面配置區 3">
            <a:extLst>
              <a:ext uri="{FF2B5EF4-FFF2-40B4-BE49-F238E27FC236}">
                <a16:creationId xmlns:a16="http://schemas.microsoft.com/office/drawing/2014/main" id="{53CA211A-A8A1-A921-6289-CC55AE091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7F3BA2-F37E-4A8E-BD9A-3936656B43CA}" type="slidenum">
              <a:rPr lang="en-US" altLang="zh-TW" sz="1200"/>
              <a:pPr/>
              <a:t>2</a:t>
            </a:fld>
            <a:endParaRPr lang="en-US" altLang="zh-TW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A3A82A57-ACED-D253-DBE4-D7C048DF56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012375C-AB4F-EC87-D298-7A35BAE95F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3D037A-4324-7302-C878-8AA22686F7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D89E76-57C9-3B03-A229-3F28D8DA3B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54866CC-92C1-4FA8-BBE4-B18D136AD0D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008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99DFBB-AFB6-5361-B195-380B5E66D8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C4F058-E2CE-BC32-C301-1EF7D8CDE1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1D2FDF-CC2C-8760-CFF5-2F71E91F19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6BA7B8-40FB-4131-9D4E-C50E6FF13BC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74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4458B9-08A5-73AF-29FB-C45D536CB5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2A25A4-68D7-D20C-7A0E-971E103073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0750EA-E878-A282-4835-AE214DDC4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690BB8-40B2-4EC9-8B8A-17592CAC659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902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3FC8D0-6300-AB99-9B96-2E10A5B8D2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F1CF99-2F74-4137-C7AE-2A58674F7F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5F4726-F3B2-B8FA-A14B-8CAF350DD9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79465D-E9B1-4588-81CB-CC4B1FCDAC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924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4F4B065-AB08-8496-9096-29EC64EAAB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A1E5E0-C5B7-7533-809C-3C6C85C235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08CDD4-8793-C784-FF2E-CBE1A36C8F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E6119-91C8-4158-B16F-9B9949CC97F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8048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2167-0837-8645-A5BF-80B395B8F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D08E4-0D5E-FD0F-204E-80CBE22D45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EDDFC-F720-DCD0-15F3-D0E040E478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A5E464-6E59-4012-9EF3-42B296C734B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608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43C7FBD-FCBF-8355-3D09-CB175F1802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9850485-FEE7-8628-BB62-0C6590A86B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5DF136E-8A22-5A05-3C4D-43E7BD3F86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89A550-75DA-4249-9466-517194FFE7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003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1A184E1-FBC5-52D1-EDDF-81C755ADE6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779DFFA-9771-B239-94E4-F047E5BFFB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813D12-0099-D07A-8F13-3E6954EC3E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A99DE6-F9FB-4D9D-8BC5-C5D99F61360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607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3EFBB96-7340-3074-3409-209F2DCD5F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C7BA107-7245-E353-079E-CCEDE0E929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9E1507E-5F62-F3A4-609F-E691683410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922E04-F10E-4012-A00B-A6DB5F3C43E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866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31F7E-CEEB-5360-461F-414F7ADAF3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363277-2B04-8133-9FE3-A6C2D23B39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77837-1929-89D8-6AC0-E63A3E1970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4B0917-73C5-4C5A-BF72-7A4633FB1CD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563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4CB2B-3991-7580-D798-0A9094329A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C1D882-87A3-C2D8-D4B0-51D3AC16B8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7AE257-2025-A273-9433-600DA83B26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12058-DC14-45A2-B724-1381A828FF1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20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3FF56B2B-450A-49E5-2CE3-933085FB1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CE38F1B-616E-D752-5468-B95E1FB51B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4618FA42-7DC5-FFDD-D2FE-14BCD9B68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87EFA0D-A039-F5B0-A8F1-241FFA2A7E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45180EE-C403-4337-46E3-5429CFEFC0A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F7F7DF5-CECE-CB45-6F5F-576244F128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4D6BF8C-F5A6-4190-B78C-974A3EA4673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850AEC3E-8B8C-478C-0CE0-622B46DA49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第八次新人週報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C96FF9C2-0CD0-45F7-BF14-F18DFDD3F3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/>
              <a:t>報告人 </a:t>
            </a:r>
            <a:r>
              <a:rPr lang="en-US" altLang="zh-TW"/>
              <a:t>:</a:t>
            </a:r>
            <a:r>
              <a:rPr lang="zh-TW" altLang="en-US"/>
              <a:t> 黃冠鈞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FF1F8C7-FF34-A04F-42C9-690C1FA39966}"/>
              </a:ext>
            </a:extLst>
          </p:cNvPr>
          <p:cNvSpPr txBox="1"/>
          <p:nvPr/>
        </p:nvSpPr>
        <p:spPr>
          <a:xfrm>
            <a:off x="7235825" y="6313488"/>
            <a:ext cx="15557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2020/1/26</a:t>
            </a: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內容版面配置區 5">
            <a:extLst>
              <a:ext uri="{FF2B5EF4-FFF2-40B4-BE49-F238E27FC236}">
                <a16:creationId xmlns:a16="http://schemas.microsoft.com/office/drawing/2014/main" id="{B49E411F-4086-4F93-A3B3-57F72CAF9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8" t="19205" r="9424" b="28857"/>
          <a:stretch>
            <a:fillRect/>
          </a:stretch>
        </p:blipFill>
        <p:spPr>
          <a:xfrm>
            <a:off x="4932363" y="1960563"/>
            <a:ext cx="2663825" cy="2665412"/>
          </a:xfrm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363" name="圖片 6">
            <a:extLst>
              <a:ext uri="{FF2B5EF4-FFF2-40B4-BE49-F238E27FC236}">
                <a16:creationId xmlns:a16="http://schemas.microsoft.com/office/drawing/2014/main" id="{70B8AF05-8E0E-0BFF-A397-4787933FF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7" t="18440" r="16380" b="48631"/>
          <a:stretch>
            <a:fillRect/>
          </a:stretch>
        </p:blipFill>
        <p:spPr bwMode="auto">
          <a:xfrm>
            <a:off x="1835150" y="1865313"/>
            <a:ext cx="1657350" cy="2760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A18DB-41FE-17EA-868C-A04FBE9C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413" y="620713"/>
            <a:ext cx="5149850" cy="1143000"/>
          </a:xfrm>
        </p:spPr>
        <p:txBody>
          <a:bodyPr/>
          <a:lstStyle/>
          <a:p>
            <a:pPr>
              <a:defRPr/>
            </a:pPr>
            <a:r>
              <a:rPr lang="en-US" altLang="zh-TW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Capacitance Gauge</a:t>
            </a:r>
            <a:endParaRPr lang="zh-TW" altLang="en-US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663D1F-A6A0-2C71-7F53-299C1220A928}"/>
              </a:ext>
            </a:extLst>
          </p:cNvPr>
          <p:cNvSpPr/>
          <p:nvPr/>
        </p:nvSpPr>
        <p:spPr>
          <a:xfrm>
            <a:off x="1187450" y="1763713"/>
            <a:ext cx="6678613" cy="415448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利用一金屬薄膜將空間區分為二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其中 一區域為已經知道其壓力值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另外一區域為待測區的壓力區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當兩邊有壓力差時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該金屬薄膜會有偏折的現象發生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而偏折的程度可藉著薄膜與一邊電極的距離來決定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即是量其電容值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由電容的變化反求金屬薄膜之偏移量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然後反推壓力差。 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只要校正正確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該種壓力計是所有壓力量測中最為精確的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且與氣體的種類無關。 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對環境溫度相當敏感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因此溫度的控制必須非常注意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以免造成量測的誤差。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C52C5-12C9-264A-789D-DA4F8FA4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17411" name="內容版面配置區 3">
            <a:extLst>
              <a:ext uri="{FF2B5EF4-FFF2-40B4-BE49-F238E27FC236}">
                <a16:creationId xmlns:a16="http://schemas.microsoft.com/office/drawing/2014/main" id="{E77AE97B-4E22-A1E4-6182-51E217E45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8" t="42288" r="10506" b="32706"/>
          <a:stretch>
            <a:fillRect/>
          </a:stretch>
        </p:blipFill>
        <p:spPr>
          <a:xfrm>
            <a:off x="719138" y="2349500"/>
            <a:ext cx="3671887" cy="2808288"/>
          </a:xfrm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2" name="圖片 4">
            <a:extLst>
              <a:ext uri="{FF2B5EF4-FFF2-40B4-BE49-F238E27FC236}">
                <a16:creationId xmlns:a16="http://schemas.microsoft.com/office/drawing/2014/main" id="{F42F1122-4E2E-0172-7F98-BAD8CE348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5" t="18211" r="12929" b="55042"/>
          <a:stretch>
            <a:fillRect/>
          </a:stretch>
        </p:blipFill>
        <p:spPr bwMode="auto">
          <a:xfrm>
            <a:off x="4932363" y="2330450"/>
            <a:ext cx="3367087" cy="2827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3">
            <a:extLst>
              <a:ext uri="{FF2B5EF4-FFF2-40B4-BE49-F238E27FC236}">
                <a16:creationId xmlns:a16="http://schemas.microsoft.com/office/drawing/2014/main" id="{55DAECEC-804B-36A1-3477-BF05EA19C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1989138"/>
            <a:ext cx="6894512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利用一個燈絲持續加熱，在燈絲旁有一熱電偶，熱電偶所感受到的熱是經由氣體分子傳導而來，當有熱的變化時，熱電偶的另一端將會出現電壓的變化，藉由電壓的差異，我們可 以確認溫度的變化，而溫度的變化又被氣體分子的多寡來決定， 如此一來壓力的變化便可以被間接的量測出來。</a:t>
            </a:r>
            <a:endParaRPr kumimoji="0" lang="en-US" altLang="zh-TW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TC Gauge </a:t>
            </a: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被大量使用在</a:t>
            </a: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foreline</a:t>
            </a: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的壓力偵測，同時兼作腔體在由低 真空幫浦轉為高真空幫浦的閥門 轉換控制點。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931C25-9B11-ADA2-A5D9-F177430D00A7}"/>
              </a:ext>
            </a:extLst>
          </p:cNvPr>
          <p:cNvSpPr txBox="1"/>
          <p:nvPr/>
        </p:nvSpPr>
        <p:spPr>
          <a:xfrm>
            <a:off x="1146175" y="1052513"/>
            <a:ext cx="6718300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Thermocouple Gauge (TC gauge)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內容版面配置區 3">
            <a:extLst>
              <a:ext uri="{FF2B5EF4-FFF2-40B4-BE49-F238E27FC236}">
                <a16:creationId xmlns:a16="http://schemas.microsoft.com/office/drawing/2014/main" id="{36D0EC0F-14D0-15CE-5749-9C2BF57F2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98" t="19205" r="5095" b="38475"/>
          <a:stretch>
            <a:fillRect/>
          </a:stretch>
        </p:blipFill>
        <p:spPr>
          <a:xfrm>
            <a:off x="4645025" y="2636838"/>
            <a:ext cx="3887788" cy="2592387"/>
          </a:xfrm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459" name="圖片 4">
            <a:extLst>
              <a:ext uri="{FF2B5EF4-FFF2-40B4-BE49-F238E27FC236}">
                <a16:creationId xmlns:a16="http://schemas.microsoft.com/office/drawing/2014/main" id="{58810C29-71B1-94AC-5642-E3A6616E6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1" t="38054" r="56438" b="26181"/>
          <a:stretch>
            <a:fillRect/>
          </a:stretch>
        </p:blipFill>
        <p:spPr bwMode="auto">
          <a:xfrm>
            <a:off x="1116013" y="2628900"/>
            <a:ext cx="2501900" cy="2592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BDC45-404C-6E98-7E4D-64657B1A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513" y="981075"/>
            <a:ext cx="4933950" cy="1143000"/>
          </a:xfrm>
        </p:spPr>
        <p:txBody>
          <a:bodyPr/>
          <a:lstStyle/>
          <a:p>
            <a:pPr>
              <a:defRPr/>
            </a:pPr>
            <a:r>
              <a:rPr lang="en-US" altLang="zh-TW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Ionization Gauges</a:t>
            </a:r>
            <a:endParaRPr lang="zh-TW" altLang="en-US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85765B-E326-FB7E-1619-56B9EDC5BD9E}"/>
              </a:ext>
            </a:extLst>
          </p:cNvPr>
          <p:cNvSpPr/>
          <p:nvPr/>
        </p:nvSpPr>
        <p:spPr>
          <a:xfrm>
            <a:off x="1042988" y="2043113"/>
            <a:ext cx="6678612" cy="3416300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高能量的電子游離周圍附近的氣體分子，被游離的分子最後被另一極給接收，然後被轉換成電流。離子數的多寡代表氣體分子的多寡間接的表示氣體的壓力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離子壓力可區分為熱離子壓力計與冷離子之壓力計。所謂熱離子壓力計乃是指離子的產生是靠熱電子的方式將氣體游離，而熱電子則由燈絲加電流後所產生。而冷離子壓力計則是指 電子由電漿的方式所產生。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F8E42-E410-6DEF-9A68-3797443F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21507" name="內容版面配置區 3">
            <a:extLst>
              <a:ext uri="{FF2B5EF4-FFF2-40B4-BE49-F238E27FC236}">
                <a16:creationId xmlns:a16="http://schemas.microsoft.com/office/drawing/2014/main" id="{E6B276E1-F6C7-C7CB-3A89-241973D1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3" t="19237" r="10190" b="24979"/>
          <a:stretch>
            <a:fillRect/>
          </a:stretch>
        </p:blipFill>
        <p:spPr>
          <a:xfrm>
            <a:off x="5508625" y="2381250"/>
            <a:ext cx="2668588" cy="2992438"/>
          </a:xfrm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508" name="圖片 4">
            <a:extLst>
              <a:ext uri="{FF2B5EF4-FFF2-40B4-BE49-F238E27FC236}">
                <a16:creationId xmlns:a16="http://schemas.microsoft.com/office/drawing/2014/main" id="{0A895166-AC7F-F727-F24D-08FF5E80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6" t="31355" r="29282" b="23897"/>
          <a:stretch>
            <a:fillRect/>
          </a:stretch>
        </p:blipFill>
        <p:spPr bwMode="auto">
          <a:xfrm>
            <a:off x="827088" y="2349500"/>
            <a:ext cx="3960812" cy="3024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5C793-4D34-82CC-14D4-7A662509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549275"/>
            <a:ext cx="7813675" cy="1143000"/>
          </a:xfrm>
        </p:spPr>
        <p:txBody>
          <a:bodyPr/>
          <a:lstStyle/>
          <a:p>
            <a:pPr algn="ctr"/>
            <a:r>
              <a:rPr lang="en-US" altLang="zh-TW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2.VIISION</a:t>
            </a:r>
            <a:r>
              <a:rPr lang="zh-TW" altLang="en-US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傳送校正 學習紀錄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34AC0E-24AD-4419-3F72-EFB9F238F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213" y="1989138"/>
            <a:ext cx="3673475" cy="3743325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校正原因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UcPeriod"/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 正前置動作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 to Cassette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 Site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校正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UcPeriod"/>
              <a:defRPr/>
            </a:pPr>
            <a:endParaRPr lang="en-US" altLang="zh-TW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UcPeriod"/>
              <a:defRPr/>
            </a:pPr>
            <a:endParaRPr lang="en-US" altLang="zh-TW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8EDFA-A6A9-0F13-CEB8-4B1D01F0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575" y="620713"/>
            <a:ext cx="3024188" cy="1143000"/>
          </a:xfrm>
        </p:spPr>
        <p:txBody>
          <a:bodyPr/>
          <a:lstStyle/>
          <a:p>
            <a:pPr algn="ctr">
              <a:defRPr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校正原因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D07CF3-DAAA-DBB2-6BCE-E1A63DAD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88" y="2420938"/>
            <a:ext cx="3600450" cy="20161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傳送過程拖當片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造成</a:t>
            </a:r>
            <a:r>
              <a:rPr lang="en-US" altLang="zh-TW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WAFER WALK OUT </a:t>
            </a:r>
            <a:r>
              <a:rPr lang="zh-TW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問題 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A-2)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拖片會造成抬升破片以及 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Particle </a:t>
            </a:r>
            <a:r>
              <a:rPr lang="zh-TW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疑慮</a:t>
            </a:r>
            <a:endParaRPr lang="en-US" altLang="zh-TW" sz="2400" b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b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造成位置錯誤原因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 retry error…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b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FE1BF0A8-7945-9042-CDBA-19B6945C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10587" r="24791" b="13821"/>
          <a:stretch>
            <a:fillRect/>
          </a:stretch>
        </p:blipFill>
        <p:spPr bwMode="auto">
          <a:xfrm>
            <a:off x="5364163" y="2565400"/>
            <a:ext cx="2952750" cy="2549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557" name="文字方塊 6">
            <a:extLst>
              <a:ext uri="{FF2B5EF4-FFF2-40B4-BE49-F238E27FC236}">
                <a16:creationId xmlns:a16="http://schemas.microsoft.com/office/drawing/2014/main" id="{02709B80-1BDA-3F5F-6054-BDF628912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550" y="5127625"/>
            <a:ext cx="839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A-1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38DC05A8-CC4A-FBD2-B346-8B8F080BD5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11087" r="22231" b="10249"/>
          <a:stretch>
            <a:fillRect/>
          </a:stretch>
        </p:blipFill>
        <p:spPr>
          <a:xfrm>
            <a:off x="1116013" y="2914650"/>
            <a:ext cx="2879725" cy="2746375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79" name="Picture 2">
            <a:extLst>
              <a:ext uri="{FF2B5EF4-FFF2-40B4-BE49-F238E27FC236}">
                <a16:creationId xmlns:a16="http://schemas.microsoft.com/office/drawing/2014/main" id="{82173C9A-0A99-F50E-62B9-2F5676DAD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4" t="12888" r="31546" b="17674"/>
          <a:stretch>
            <a:fillRect/>
          </a:stretch>
        </p:blipFill>
        <p:spPr bwMode="auto">
          <a:xfrm>
            <a:off x="5219700" y="2936875"/>
            <a:ext cx="2798763" cy="2679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DA16F8A-7B4D-CDE6-212C-D21C021F108D}"/>
              </a:ext>
            </a:extLst>
          </p:cNvPr>
          <p:cNvSpPr txBox="1"/>
          <p:nvPr/>
        </p:nvSpPr>
        <p:spPr>
          <a:xfrm>
            <a:off x="1038225" y="1484313"/>
            <a:ext cx="6850063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修正方式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透過校正傳送位置 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解決拖片問題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校正位置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 Arm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水平校正、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Elevatore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高度校正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24581" name="向下箭號 7">
            <a:extLst>
              <a:ext uri="{FF2B5EF4-FFF2-40B4-BE49-F238E27FC236}">
                <a16:creationId xmlns:a16="http://schemas.microsoft.com/office/drawing/2014/main" id="{03C2D9F9-308D-8A89-B7E6-2A6808308D5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339975" y="2854325"/>
            <a:ext cx="431800" cy="574675"/>
          </a:xfrm>
          <a:prstGeom prst="downArrow">
            <a:avLst>
              <a:gd name="adj1" fmla="val 50000"/>
              <a:gd name="adj2" fmla="val 5002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582" name="向下箭號 9">
            <a:extLst>
              <a:ext uri="{FF2B5EF4-FFF2-40B4-BE49-F238E27FC236}">
                <a16:creationId xmlns:a16="http://schemas.microsoft.com/office/drawing/2014/main" id="{E125358D-51F6-DEC6-854D-E6DFC62E4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4868863"/>
            <a:ext cx="431800" cy="663575"/>
          </a:xfrm>
          <a:prstGeom prst="downArrow">
            <a:avLst>
              <a:gd name="adj1" fmla="val 50000"/>
              <a:gd name="adj2" fmla="val 4999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583" name="文字方塊 10">
            <a:extLst>
              <a:ext uri="{FF2B5EF4-FFF2-40B4-BE49-F238E27FC236}">
                <a16:creationId xmlns:a16="http://schemas.microsoft.com/office/drawing/2014/main" id="{4504326F-13A4-3C57-875F-E9295899D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5661025"/>
            <a:ext cx="841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A-2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584" name="文字方塊 11">
            <a:extLst>
              <a:ext uri="{FF2B5EF4-FFF2-40B4-BE49-F238E27FC236}">
                <a16:creationId xmlns:a16="http://schemas.microsoft.com/office/drawing/2014/main" id="{71D69E68-6140-E257-4A79-EFE38C7B7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88" y="5616575"/>
            <a:ext cx="841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A-3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24DC88-D464-CA17-2CB4-4A54EB852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350" y="2278063"/>
            <a:ext cx="7129463" cy="1150937"/>
          </a:xfrm>
        </p:spPr>
        <p:txBody>
          <a:bodyPr/>
          <a:lstStyle/>
          <a:p>
            <a:pPr>
              <a:buFont typeface="Verdana" panose="020B0604030504040204" pitchFamily="34" charset="0"/>
              <a:buAutoNum type="arabicPeriod"/>
            </a:pPr>
            <a:r>
              <a:rPr lang="zh-TW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機台部件學習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(VACUUM GAGE)</a:t>
            </a:r>
          </a:p>
          <a:p>
            <a:pPr>
              <a:buFont typeface="Verdana" panose="020B0604030504040204" pitchFamily="34" charset="0"/>
              <a:buAutoNum type="arabicPeriod"/>
            </a:pPr>
            <a:r>
              <a:rPr lang="en-US" altLang="zh-TW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VIISION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傳送校正 學習紀錄 </a:t>
            </a:r>
            <a:endParaRPr lang="en-US" altLang="zh-TW" sz="28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TW" sz="28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Verdana" panose="020B0604030504040204" pitchFamily="34" charset="0"/>
              <a:buAutoNum type="arabicPeriod"/>
            </a:pPr>
            <a:endParaRPr lang="en-US" altLang="zh-TW" sz="28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Verdana" panose="020B0604030504040204" pitchFamily="34" charset="0"/>
              <a:buAutoNum type="arabicPeriod"/>
            </a:pP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None/>
            </a:pPr>
            <a:endParaRPr lang="zh-TW" altLang="en-US"/>
          </a:p>
        </p:txBody>
      </p:sp>
      <p:sp>
        <p:nvSpPr>
          <p:cNvPr id="6147" name="文字方塊 1">
            <a:extLst>
              <a:ext uri="{FF2B5EF4-FFF2-40B4-BE49-F238E27FC236}">
                <a16:creationId xmlns:a16="http://schemas.microsoft.com/office/drawing/2014/main" id="{9713F07D-A6FE-330E-7708-9529836E0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92150"/>
            <a:ext cx="29511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6000" b="1">
                <a:solidFill>
                  <a:srgbClr val="FF0000"/>
                </a:solidFill>
                <a:latin typeface="Calibri" panose="020F0502020204030204" pitchFamily="34" charset="0"/>
              </a:rPr>
              <a:t>主旨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內容版面配置區 3">
            <a:extLst>
              <a:ext uri="{FF2B5EF4-FFF2-40B4-BE49-F238E27FC236}">
                <a16:creationId xmlns:a16="http://schemas.microsoft.com/office/drawing/2014/main" id="{3A6A07A7-AC70-A13F-A5BD-879D44074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22888" y="2397125"/>
            <a:ext cx="3390900" cy="2544763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3F500DF-8461-F6DB-2BDE-8BDE32B5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213" y="765175"/>
            <a:ext cx="3024187" cy="1143000"/>
          </a:xfrm>
        </p:spPr>
        <p:txBody>
          <a:bodyPr/>
          <a:lstStyle/>
          <a:p>
            <a:pPr algn="ctr">
              <a:defRPr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校正前置動作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96B984-632B-368F-E47A-88AAACC99EA5}"/>
              </a:ext>
            </a:extLst>
          </p:cNvPr>
          <p:cNvSpPr txBox="1"/>
          <p:nvPr/>
        </p:nvSpPr>
        <p:spPr>
          <a:xfrm>
            <a:off x="676275" y="2349500"/>
            <a:ext cx="4421188" cy="30464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CPGV1/2/3/5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ATGV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DSV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B-1)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Beamline foreline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2FV2  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關閉 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CVV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 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DISK 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移動至 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Move Disk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接上 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 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再進入 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進行校正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605" name="文字方塊 6">
            <a:extLst>
              <a:ext uri="{FF2B5EF4-FFF2-40B4-BE49-F238E27FC236}">
                <a16:creationId xmlns:a16="http://schemas.microsoft.com/office/drawing/2014/main" id="{0CBCBCF8-10E2-384E-F744-EF5F86040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4994275"/>
            <a:ext cx="839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B-1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內容版面配置區 3">
            <a:extLst>
              <a:ext uri="{FF2B5EF4-FFF2-40B4-BE49-F238E27FC236}">
                <a16:creationId xmlns:a16="http://schemas.microsoft.com/office/drawing/2014/main" id="{0266814C-16C6-8B28-84D8-1F1EF1BB4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463" y="2220913"/>
            <a:ext cx="3694112" cy="2771775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ABE2141-A43D-E8DD-940F-E0FAB74DDA4A}"/>
              </a:ext>
            </a:extLst>
          </p:cNvPr>
          <p:cNvSpPr txBox="1"/>
          <p:nvPr/>
        </p:nvSpPr>
        <p:spPr>
          <a:xfrm>
            <a:off x="827088" y="2636838"/>
            <a:ext cx="3673475" cy="19383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修正方式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透過校正傳送位置 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解決拖片問題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校正位置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 Arm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水平校正、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Elevatore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高度校正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26628" name="文字方塊 4">
            <a:extLst>
              <a:ext uri="{FF2B5EF4-FFF2-40B4-BE49-F238E27FC236}">
                <a16:creationId xmlns:a16="http://schemas.microsoft.com/office/drawing/2014/main" id="{6DF92339-14A7-BAA8-D74B-F1A7E8479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013" y="4994275"/>
            <a:ext cx="839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B-2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>
            <a:extLst>
              <a:ext uri="{FF2B5EF4-FFF2-40B4-BE49-F238E27FC236}">
                <a16:creationId xmlns:a16="http://schemas.microsoft.com/office/drawing/2014/main" id="{1F9F3214-A90D-FF7F-FDFE-F49B5FB2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r="9666"/>
          <a:stretch>
            <a:fillRect/>
          </a:stretch>
        </p:blipFill>
        <p:spPr bwMode="auto">
          <a:xfrm>
            <a:off x="1187450" y="3586163"/>
            <a:ext cx="2808288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B49E84B-333A-C3F5-6363-F9787881EC89}"/>
              </a:ext>
            </a:extLst>
          </p:cNvPr>
          <p:cNvSpPr txBox="1"/>
          <p:nvPr/>
        </p:nvSpPr>
        <p:spPr>
          <a:xfrm>
            <a:off x="773113" y="1870075"/>
            <a:ext cx="7488237" cy="16922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準備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 Cassette,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且至少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Slot 1 / 3 /24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有放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Wafer(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D-1)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configuration  -&gt;Machine configuration -&gt;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WH Offset -&gt; set PICK W/O WAF OFF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PICK WITH WAF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接為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 (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D-2)</a:t>
            </a:r>
          </a:p>
          <a:p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652" name="內容版面配置區 3">
            <a:extLst>
              <a:ext uri="{FF2B5EF4-FFF2-40B4-BE49-F238E27FC236}">
                <a16:creationId xmlns:a16="http://schemas.microsoft.com/office/drawing/2014/main" id="{3619440E-6152-1325-4171-049481482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1138" y="3624263"/>
            <a:ext cx="2978150" cy="2235200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B2EBDD7-C9CC-E329-340F-0982A7AA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5" y="549275"/>
            <a:ext cx="5186363" cy="1143000"/>
          </a:xfrm>
        </p:spPr>
        <p:txBody>
          <a:bodyPr/>
          <a:lstStyle/>
          <a:p>
            <a:pPr algn="ctr">
              <a:defRPr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 Arm to Cassette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</a:p>
        </p:txBody>
      </p:sp>
      <p:sp>
        <p:nvSpPr>
          <p:cNvPr id="27654" name="文字方塊 8">
            <a:extLst>
              <a:ext uri="{FF2B5EF4-FFF2-40B4-BE49-F238E27FC236}">
                <a16:creationId xmlns:a16="http://schemas.microsoft.com/office/drawing/2014/main" id="{EAFB02C1-E5CF-2998-55BC-27F875FAB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872163"/>
            <a:ext cx="855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D-1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7655" name="文字方塊 9">
            <a:extLst>
              <a:ext uri="{FF2B5EF4-FFF2-40B4-BE49-F238E27FC236}">
                <a16:creationId xmlns:a16="http://schemas.microsoft.com/office/drawing/2014/main" id="{E02C7C46-FE39-FC28-1E84-6E6695E86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895975"/>
            <a:ext cx="855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D-2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內容版面配置區 3">
            <a:extLst>
              <a:ext uri="{FF2B5EF4-FFF2-40B4-BE49-F238E27FC236}">
                <a16:creationId xmlns:a16="http://schemas.microsoft.com/office/drawing/2014/main" id="{6D8DB9A0-CDBE-DC36-BE5F-FEF4345D5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2565400"/>
            <a:ext cx="3478213" cy="2608263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ED26560-9B0E-5710-4010-A3D33338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213" y="765175"/>
            <a:ext cx="3024187" cy="1143000"/>
          </a:xfrm>
        </p:spPr>
        <p:txBody>
          <a:bodyPr/>
          <a:lstStyle/>
          <a:p>
            <a:pPr algn="ctr">
              <a:defRPr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D. Arm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F52D28-21D2-03E4-54D5-89A42119DAB1}"/>
              </a:ext>
            </a:extLst>
          </p:cNvPr>
          <p:cNvSpPr txBox="1"/>
          <p:nvPr/>
        </p:nvSpPr>
        <p:spPr>
          <a:xfrm>
            <a:off x="827088" y="3068638"/>
            <a:ext cx="4176712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先將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 CLEAR ERROR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確認其水平位置偏向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677" name="文字方塊 5">
            <a:extLst>
              <a:ext uri="{FF2B5EF4-FFF2-40B4-BE49-F238E27FC236}">
                <a16:creationId xmlns:a16="http://schemas.microsoft.com/office/drawing/2014/main" id="{067665D9-A700-13D1-23C8-81F5BC982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194300"/>
            <a:ext cx="855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C-1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>
            <a:extLst>
              <a:ext uri="{FF2B5EF4-FFF2-40B4-BE49-F238E27FC236}">
                <a16:creationId xmlns:a16="http://schemas.microsoft.com/office/drawing/2014/main" id="{E31975E7-004C-7BC9-994F-D089185CF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205038"/>
            <a:ext cx="3311525" cy="2408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699" name="文字方塊 6">
            <a:extLst>
              <a:ext uri="{FF2B5EF4-FFF2-40B4-BE49-F238E27FC236}">
                <a16:creationId xmlns:a16="http://schemas.microsoft.com/office/drawing/2014/main" id="{F65F13C6-B1E1-D4F4-E69D-DFA65F37D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888" y="4624388"/>
            <a:ext cx="85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C-2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054DC4-7934-FD4E-4610-E10382D20901}"/>
              </a:ext>
            </a:extLst>
          </p:cNvPr>
          <p:cNvSpPr txBox="1"/>
          <p:nvPr/>
        </p:nvSpPr>
        <p:spPr>
          <a:xfrm>
            <a:off x="827088" y="1989138"/>
            <a:ext cx="4176712" cy="2678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CHECK ARM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PAD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有無缺損翹起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若有缺損則須更換 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確認水平歪斜方向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調整後方止付螺絲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最後在回復到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Fold</a:t>
            </a:r>
          </a:p>
          <a:p>
            <a:pPr>
              <a:defRPr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701" name="橢圓 3">
            <a:extLst>
              <a:ext uri="{FF2B5EF4-FFF2-40B4-BE49-F238E27FC236}">
                <a16:creationId xmlns:a16="http://schemas.microsoft.com/office/drawing/2014/main" id="{9A1FE11F-80E1-98B7-5235-395940615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2997200"/>
            <a:ext cx="287338" cy="28733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29702" name="直線單箭頭接點 5">
            <a:extLst>
              <a:ext uri="{FF2B5EF4-FFF2-40B4-BE49-F238E27FC236}">
                <a16:creationId xmlns:a16="http://schemas.microsoft.com/office/drawing/2014/main" id="{FD10DA42-CB1E-E183-CC76-32254C6F6E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03800" y="2708275"/>
            <a:ext cx="1152525" cy="4333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703" name="橢圓 11">
            <a:extLst>
              <a:ext uri="{FF2B5EF4-FFF2-40B4-BE49-F238E27FC236}">
                <a16:creationId xmlns:a16="http://schemas.microsoft.com/office/drawing/2014/main" id="{96A42017-CA15-6067-3B2A-02449B84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3" y="3068638"/>
            <a:ext cx="4191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29704" name="直線單箭頭接點 9">
            <a:extLst>
              <a:ext uri="{FF2B5EF4-FFF2-40B4-BE49-F238E27FC236}">
                <a16:creationId xmlns:a16="http://schemas.microsoft.com/office/drawing/2014/main" id="{3AB2DD8A-A53C-F216-FCD8-9FDD4409CFF1}"/>
              </a:ext>
            </a:extLst>
          </p:cNvPr>
          <p:cNvCxnSpPr>
            <a:cxnSpLocks noChangeShapeType="1"/>
            <a:endCxn id="29703" idx="2"/>
          </p:cNvCxnSpPr>
          <p:nvPr/>
        </p:nvCxnSpPr>
        <p:spPr bwMode="auto">
          <a:xfrm flipV="1">
            <a:off x="3059113" y="3284538"/>
            <a:ext cx="3968750" cy="431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內容版面配置區 3">
            <a:extLst>
              <a:ext uri="{FF2B5EF4-FFF2-40B4-BE49-F238E27FC236}">
                <a16:creationId xmlns:a16="http://schemas.microsoft.com/office/drawing/2014/main" id="{DD705218-D8F7-7052-C557-F90091F28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2276475"/>
            <a:ext cx="3646488" cy="2735263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723" name="文字方塊 3">
            <a:extLst>
              <a:ext uri="{FF2B5EF4-FFF2-40B4-BE49-F238E27FC236}">
                <a16:creationId xmlns:a16="http://schemas.microsoft.com/office/drawing/2014/main" id="{0D564875-605D-C688-DA7A-8BAF517E7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013325"/>
            <a:ext cx="85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D-3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0E5DFC-E1AF-4EF8-8DD9-DAD0FF3C59B5}"/>
              </a:ext>
            </a:extLst>
          </p:cNvPr>
          <p:cNvSpPr txBox="1"/>
          <p:nvPr/>
        </p:nvSpPr>
        <p:spPr>
          <a:xfrm>
            <a:off x="539750" y="2060575"/>
            <a:ext cx="4445000" cy="3478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放置於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elevator#2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且做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Initialize elevator#2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Get wafer 3  from elevator #2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再將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 Clear error ,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手動推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,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確認其放入時位置至中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若無則往下調整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Report position (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為初始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Liftoff)</a:t>
            </a:r>
          </a:p>
          <a:p>
            <a:pPr>
              <a:defRPr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5AC9135-1481-FC92-3649-1F06DBCE1349}"/>
              </a:ext>
            </a:extLst>
          </p:cNvPr>
          <p:cNvSpPr txBox="1"/>
          <p:nvPr/>
        </p:nvSpPr>
        <p:spPr>
          <a:xfrm>
            <a:off x="755650" y="1412875"/>
            <a:ext cx="468153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PICK WITH WAF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Offset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內容版面配置區 3">
            <a:extLst>
              <a:ext uri="{FF2B5EF4-FFF2-40B4-BE49-F238E27FC236}">
                <a16:creationId xmlns:a16="http://schemas.microsoft.com/office/drawing/2014/main" id="{B520EC71-7364-ABC0-573F-EF3AC1001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2276475"/>
            <a:ext cx="3646488" cy="2735263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747" name="文字方塊 3">
            <a:extLst>
              <a:ext uri="{FF2B5EF4-FFF2-40B4-BE49-F238E27FC236}">
                <a16:creationId xmlns:a16="http://schemas.microsoft.com/office/drawing/2014/main" id="{5CCD3C8A-FE1C-2167-851C-D837BC9D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013325"/>
            <a:ext cx="85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D-3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93BCF8-BCF0-49FE-7EBB-C9123A5F4ADF}"/>
              </a:ext>
            </a:extLst>
          </p:cNvPr>
          <p:cNvSpPr txBox="1"/>
          <p:nvPr/>
        </p:nvSpPr>
        <p:spPr>
          <a:xfrm>
            <a:off x="611188" y="2205038"/>
            <a:ext cx="4445000" cy="34782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接著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Fold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住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MOVE RELATIVE (200 COUNTS),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調整高低位置</a:t>
            </a: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Give wafer 3   elevator #2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接著重複上述動作再放入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確認位置後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紀錄調整數值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key in      PICK WITH WAF  #1 counts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最後重複動作做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slot 1 and 24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內容版面配置區 3">
            <a:extLst>
              <a:ext uri="{FF2B5EF4-FFF2-40B4-BE49-F238E27FC236}">
                <a16:creationId xmlns:a16="http://schemas.microsoft.com/office/drawing/2014/main" id="{9A05C907-FCF1-B975-CC54-BE46798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276475"/>
            <a:ext cx="3265488" cy="2449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99C346-31D9-729F-6535-3F24D4B213FB}"/>
              </a:ext>
            </a:extLst>
          </p:cNvPr>
          <p:cNvSpPr txBox="1"/>
          <p:nvPr/>
        </p:nvSpPr>
        <p:spPr>
          <a:xfrm>
            <a:off x="611188" y="2101850"/>
            <a:ext cx="4445000" cy="31702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Get wafer #2  from elevator #2 /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Give wafer 2   elevator #2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再將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 Clear error ,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手動推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,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確認其放入時位置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PICK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至中於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WAFER,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若無則往下調整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Report position (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為初始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Liftoff)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772" name="文字方塊 6">
            <a:extLst>
              <a:ext uri="{FF2B5EF4-FFF2-40B4-BE49-F238E27FC236}">
                <a16:creationId xmlns:a16="http://schemas.microsoft.com/office/drawing/2014/main" id="{1B574C75-6F2B-27DC-0CC0-4E130E611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4725988"/>
            <a:ext cx="855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D-4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A168A5-F697-9976-299B-63F841D128F7}"/>
              </a:ext>
            </a:extLst>
          </p:cNvPr>
          <p:cNvSpPr txBox="1"/>
          <p:nvPr/>
        </p:nvSpPr>
        <p:spPr>
          <a:xfrm>
            <a:off x="1116013" y="1292225"/>
            <a:ext cx="450373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PICK W/O WAF Offset</a:t>
            </a:r>
            <a:endParaRPr lang="zh-TW" altLang="en-US" sz="3200" dirty="0"/>
          </a:p>
        </p:txBody>
      </p:sp>
      <p:pic>
        <p:nvPicPr>
          <p:cNvPr id="32774" name="圖片 1">
            <a:extLst>
              <a:ext uri="{FF2B5EF4-FFF2-40B4-BE49-F238E27FC236}">
                <a16:creationId xmlns:a16="http://schemas.microsoft.com/office/drawing/2014/main" id="{13116379-42A2-69C9-AB36-64574943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40550" r="24802" b="51050"/>
          <a:stretch>
            <a:fillRect/>
          </a:stretch>
        </p:blipFill>
        <p:spPr bwMode="auto">
          <a:xfrm>
            <a:off x="1357313" y="5327650"/>
            <a:ext cx="2952750" cy="576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內容版面配置區 3">
            <a:extLst>
              <a:ext uri="{FF2B5EF4-FFF2-40B4-BE49-F238E27FC236}">
                <a16:creationId xmlns:a16="http://schemas.microsoft.com/office/drawing/2014/main" id="{21ABBFD5-328A-48A6-8753-8CA124AEF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276475"/>
            <a:ext cx="3265488" cy="2449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4FC75E-EE0D-B445-D06F-AD26A3A44CE4}"/>
              </a:ext>
            </a:extLst>
          </p:cNvPr>
          <p:cNvSpPr txBox="1"/>
          <p:nvPr/>
        </p:nvSpPr>
        <p:spPr>
          <a:xfrm>
            <a:off x="611188" y="2133600"/>
            <a:ext cx="4445000" cy="31702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接著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Fold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住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MOVE RELATIVE (200 COUNTS),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調整高低位置</a:t>
            </a: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接著重複上述動作再放入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確認位置後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紀錄調整數值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key in      PICK W/O WAF  #1 counts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最後重複動作做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slot 3 and 25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796" name="文字方塊 6">
            <a:extLst>
              <a:ext uri="{FF2B5EF4-FFF2-40B4-BE49-F238E27FC236}">
                <a16:creationId xmlns:a16="http://schemas.microsoft.com/office/drawing/2014/main" id="{A5B0AE21-393D-3892-B820-3DAD23651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4725988"/>
            <a:ext cx="855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D-4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字方塊 3">
            <a:extLst>
              <a:ext uri="{FF2B5EF4-FFF2-40B4-BE49-F238E27FC236}">
                <a16:creationId xmlns:a16="http://schemas.microsoft.com/office/drawing/2014/main" id="{147F17F8-6914-43D1-DBB9-222F454C8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4724400"/>
            <a:ext cx="8556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D-4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86190DC-C60F-9EBB-02FD-C52F95C89B42}"/>
              </a:ext>
            </a:extLst>
          </p:cNvPr>
          <p:cNvSpPr txBox="1"/>
          <p:nvPr/>
        </p:nvSpPr>
        <p:spPr>
          <a:xfrm>
            <a:off x="476250" y="2636838"/>
            <a:ext cx="4443413" cy="19383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再依序做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ELEVATOR#1-&gt; #3,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紀錄調整完整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OFFSET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最後再將所有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ELEVATOR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initialize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Move to cassette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820" name="內容版面配置區 3">
            <a:extLst>
              <a:ext uri="{FF2B5EF4-FFF2-40B4-BE49-F238E27FC236}">
                <a16:creationId xmlns:a16="http://schemas.microsoft.com/office/drawing/2014/main" id="{C4525C4E-2C73-15E5-23FD-818AD0DDD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9700" y="2060575"/>
            <a:ext cx="3551238" cy="2663825"/>
          </a:xfrm>
          <a:ln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A86FD00-9449-220B-5AFB-EA403347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908050"/>
            <a:ext cx="7813675" cy="1008063"/>
          </a:xfrm>
        </p:spPr>
        <p:txBody>
          <a:bodyPr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機台部件學習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(VACUUM GAUGE)</a:t>
            </a:r>
            <a:b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C27F913-E8D7-2211-9EA5-237039E55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213" y="1989138"/>
            <a:ext cx="3673475" cy="3743325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真空計原理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UcPeriod"/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應用區間及分類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內容版面配置區 3">
            <a:extLst>
              <a:ext uri="{FF2B5EF4-FFF2-40B4-BE49-F238E27FC236}">
                <a16:creationId xmlns:a16="http://schemas.microsoft.com/office/drawing/2014/main" id="{A4B1D355-51A9-4E42-0624-F6641AB44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3933825"/>
            <a:ext cx="2735262" cy="1925638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D2C654F-A725-EAFC-4205-84E58FA5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150" y="765175"/>
            <a:ext cx="5186363" cy="1143000"/>
          </a:xfrm>
        </p:spPr>
        <p:txBody>
          <a:bodyPr/>
          <a:lstStyle/>
          <a:p>
            <a:pPr algn="ctr">
              <a:defRPr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 Arm to Site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19B158-73AC-F1DE-BFC1-BA798C493F4A}"/>
              </a:ext>
            </a:extLst>
          </p:cNvPr>
          <p:cNvSpPr txBox="1"/>
          <p:nvPr/>
        </p:nvSpPr>
        <p:spPr>
          <a:xfrm>
            <a:off x="1619250" y="2189163"/>
            <a:ext cx="56515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先將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Disk Flip Down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Carriage Move To Site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Arm To Site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Clear error both to put tool check</a:t>
            </a:r>
          </a:p>
        </p:txBody>
      </p:sp>
      <p:pic>
        <p:nvPicPr>
          <p:cNvPr id="35845" name="Picture 4" descr="C:\Users\user\Downloads\1611680527292.jpg">
            <a:extLst>
              <a:ext uri="{FF2B5EF4-FFF2-40B4-BE49-F238E27FC236}">
                <a16:creationId xmlns:a16="http://schemas.microsoft.com/office/drawing/2014/main" id="{4D0F8A55-071D-975B-5F51-8B0F5AAE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4005263"/>
            <a:ext cx="3529013" cy="1876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文字方塊 6">
            <a:extLst>
              <a:ext uri="{FF2B5EF4-FFF2-40B4-BE49-F238E27FC236}">
                <a16:creationId xmlns:a16="http://schemas.microsoft.com/office/drawing/2014/main" id="{F520C22F-A38E-B51B-7C1D-67548F5BF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613" y="5872163"/>
            <a:ext cx="839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E-1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5847" name="文字方塊 7">
            <a:extLst>
              <a:ext uri="{FF2B5EF4-FFF2-40B4-BE49-F238E27FC236}">
                <a16:creationId xmlns:a16="http://schemas.microsoft.com/office/drawing/2014/main" id="{C446F948-F622-1B61-E8E7-D6C2127C4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388" y="5881688"/>
            <a:ext cx="839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E-2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內容版面配置區 3">
            <a:extLst>
              <a:ext uri="{FF2B5EF4-FFF2-40B4-BE49-F238E27FC236}">
                <a16:creationId xmlns:a16="http://schemas.microsoft.com/office/drawing/2014/main" id="{D4916438-0C18-7329-98AC-21CF942B1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263" y="2636838"/>
            <a:ext cx="3263900" cy="2447925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727135-BE2E-6C0A-8501-F6FBD59873C7}"/>
              </a:ext>
            </a:extLst>
          </p:cNvPr>
          <p:cNvSpPr txBox="1"/>
          <p:nvPr/>
        </p:nvSpPr>
        <p:spPr>
          <a:xfrm>
            <a:off x="763588" y="2492375"/>
            <a:ext cx="3959225" cy="2247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再紀錄更改其位置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再將兩者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最後再將兩者做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Initialize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000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完成確認可再做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lift calibration</a:t>
            </a:r>
            <a:r>
              <a:rPr lang="zh-TW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及 </a:t>
            </a:r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Sequece cycle</a:t>
            </a:r>
          </a:p>
          <a:p>
            <a:r>
              <a:rPr lang="en-US" altLang="zh-TW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(215/216: 335 /336 /337)</a:t>
            </a:r>
          </a:p>
        </p:txBody>
      </p:sp>
      <p:sp>
        <p:nvSpPr>
          <p:cNvPr id="36868" name="文字方塊 4">
            <a:extLst>
              <a:ext uri="{FF2B5EF4-FFF2-40B4-BE49-F238E27FC236}">
                <a16:creationId xmlns:a16="http://schemas.microsoft.com/office/drawing/2014/main" id="{735A90BE-19D3-E896-3ACA-20E005575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084763"/>
            <a:ext cx="841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E-3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636126-B5BE-8D00-5BAC-AEEFEDBD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37891" name="內容版面配置區 3">
            <a:extLst>
              <a:ext uri="{FF2B5EF4-FFF2-40B4-BE49-F238E27FC236}">
                <a16:creationId xmlns:a16="http://schemas.microsoft.com/office/drawing/2014/main" id="{C014758C-5B7A-5EDF-7189-FEC83BBFD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2492375"/>
            <a:ext cx="3622675" cy="2717800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8E4450D-5C73-8A4E-CD42-C0E734348BCF}"/>
              </a:ext>
            </a:extLst>
          </p:cNvPr>
          <p:cNvSpPr txBox="1"/>
          <p:nvPr/>
        </p:nvSpPr>
        <p:spPr>
          <a:xfrm>
            <a:off x="684213" y="3357563"/>
            <a:ext cx="3959225" cy="1322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完整校正結束後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做建真空動作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reset  chamber,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再行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tune beam burn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測機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893" name="文字方塊 4">
            <a:extLst>
              <a:ext uri="{FF2B5EF4-FFF2-40B4-BE49-F238E27FC236}">
                <a16:creationId xmlns:a16="http://schemas.microsoft.com/office/drawing/2014/main" id="{D7884AA7-0910-6B54-EAD6-961E3563C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25" y="5284788"/>
            <a:ext cx="839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E-4</a:t>
            </a:r>
            <a:endParaRPr kumimoji="0" lang="zh-TW" altLang="en-US" sz="20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57C84BF-206A-A60E-81F5-A70CD73D1BB0}"/>
              </a:ext>
            </a:extLst>
          </p:cNvPr>
          <p:cNvSpPr txBox="1"/>
          <p:nvPr/>
        </p:nvSpPr>
        <p:spPr>
          <a:xfrm>
            <a:off x="5435600" y="3933825"/>
            <a:ext cx="1376363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451B777-281A-9B20-C5CB-5B6E45F9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575" y="620713"/>
            <a:ext cx="3024188" cy="1143000"/>
          </a:xfrm>
        </p:spPr>
        <p:txBody>
          <a:bodyPr/>
          <a:lstStyle/>
          <a:p>
            <a:pPr algn="ctr">
              <a:defRPr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真空計原理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5F6576-768F-F99A-9020-77FBEF11DE18}"/>
              </a:ext>
            </a:extLst>
          </p:cNvPr>
          <p:cNvSpPr txBox="1"/>
          <p:nvPr/>
        </p:nvSpPr>
        <p:spPr>
          <a:xfrm>
            <a:off x="1116013" y="2205038"/>
            <a:ext cx="7559675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真空計的定義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為一種裝置用以直接或間接測定真空系統中氣體的壓力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因真空系統中的氣壓均很低，故真空計的操作原理包含直接利用測定單位面積上所受的力及間接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利用氣體壓力與一些量的關係而導出壓力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內容版面配置區 2">
            <a:extLst>
              <a:ext uri="{FF2B5EF4-FFF2-40B4-BE49-F238E27FC236}">
                <a16:creationId xmlns:a16="http://schemas.microsoft.com/office/drawing/2014/main" id="{137039F2-7FAD-0025-BF18-8E9686D94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2" t="17616" r="4349" b="36217"/>
          <a:stretch>
            <a:fillRect/>
          </a:stretch>
        </p:blipFill>
        <p:spPr>
          <a:xfrm>
            <a:off x="1619250" y="1268413"/>
            <a:ext cx="6265863" cy="4176712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243" name="文字方塊 3">
            <a:extLst>
              <a:ext uri="{FF2B5EF4-FFF2-40B4-BE49-F238E27FC236}">
                <a16:creationId xmlns:a16="http://schemas.microsoft.com/office/drawing/2014/main" id="{AD070C1D-777D-1ADD-4B54-A4192B95F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613" y="5411788"/>
            <a:ext cx="971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圖</a:t>
            </a:r>
            <a:r>
              <a:rPr kumimoji="0" lang="en-US" altLang="zh-TW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A-1</a:t>
            </a: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1EFB85E-2591-E925-0DE6-FC287E0B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438" y="620713"/>
            <a:ext cx="4679950" cy="1143000"/>
          </a:xfrm>
        </p:spPr>
        <p:txBody>
          <a:bodyPr/>
          <a:lstStyle/>
          <a:p>
            <a:pPr algn="ctr">
              <a:defRPr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應用應用區間及分類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ABD002B-6E40-38F4-12AF-DC29CCE8F876}"/>
              </a:ext>
            </a:extLst>
          </p:cNvPr>
          <p:cNvSpPr/>
          <p:nvPr/>
        </p:nvSpPr>
        <p:spPr>
          <a:xfrm>
            <a:off x="1116013" y="1763713"/>
            <a:ext cx="7110412" cy="37861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直接壓力計（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absolute vacuum gauge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直接量測氣體所產生之壓力，其感受壓力的方式是決定在氣體分子的直接撞擊而表現出來，所量得的壓力是一種絕 對壓力，它與氣體的種類無關氣體的種類無關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可用於校正真空壓力計（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 vacuum gauge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所測得的壓力其極限在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10E5 Torr</a:t>
            </a:r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  <a:endParaRPr lang="en-US" altLang="zh-TW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固體式： 隔膜式，</a:t>
            </a: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Bourdon tube </a:t>
            </a:r>
          </a:p>
          <a:p>
            <a:r>
              <a:rPr lang="zh-TW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液體式： </a:t>
            </a:r>
            <a:r>
              <a:rPr lang="zh-TW" altLang="en-US" b="1" u="sng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靜態壓水銀壓力計</a:t>
            </a:r>
            <a:endParaRPr lang="zh-TW" altLang="en-US" b="1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68" name="圖片 2">
            <a:extLst>
              <a:ext uri="{FF2B5EF4-FFF2-40B4-BE49-F238E27FC236}">
                <a16:creationId xmlns:a16="http://schemas.microsoft.com/office/drawing/2014/main" id="{E5E8B2E9-A535-3CAA-E338-3008E6C6B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9" t="44952" r="53040" b="26791"/>
          <a:stretch>
            <a:fillRect/>
          </a:stretch>
        </p:blipFill>
        <p:spPr bwMode="auto">
          <a:xfrm>
            <a:off x="6443663" y="4365625"/>
            <a:ext cx="2089150" cy="158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C1BEF98-94A4-7E26-D1EB-085406ADCF29}"/>
              </a:ext>
            </a:extLst>
          </p:cNvPr>
          <p:cNvSpPr/>
          <p:nvPr/>
        </p:nvSpPr>
        <p:spPr>
          <a:xfrm>
            <a:off x="1187450" y="1628775"/>
            <a:ext cx="6913563" cy="3416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間接壓力計（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relative vacuum gauge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間接量測氣體的其他物理特質，然後反推該物理特質與氣體分子數的密度而定，最後再決定其壓力。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thermocouple , capacitance gauge, ion gauge……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所量測的壓力範圍 可以達到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10E11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Torr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，由於氣體的物理特性會隨著氣體的種類會有所不同，因此採用間接式的壓力計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內容版面配置區 2">
            <a:extLst>
              <a:ext uri="{FF2B5EF4-FFF2-40B4-BE49-F238E27FC236}">
                <a16:creationId xmlns:a16="http://schemas.microsoft.com/office/drawing/2014/main" id="{9974185F-D2E6-D5F5-6F5F-658E36A53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7" t="26900" r="10904" b="25011"/>
          <a:stretch>
            <a:fillRect/>
          </a:stretch>
        </p:blipFill>
        <p:spPr>
          <a:xfrm>
            <a:off x="1476375" y="908050"/>
            <a:ext cx="6048375" cy="4951413"/>
          </a:xfrm>
          <a:ln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686A5-9A6E-9A26-07EF-0641ACBC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039813"/>
            <a:ext cx="7993062" cy="1143000"/>
          </a:xfrm>
        </p:spPr>
        <p:txBody>
          <a:bodyPr/>
          <a:lstStyle/>
          <a:p>
            <a:pPr>
              <a:defRPr/>
            </a:pP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靜態液壓氣壓計（</a:t>
            </a:r>
            <a:r>
              <a:rPr lang="en-US" altLang="zh-TW" sz="3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hydraustatic</a:t>
            </a:r>
            <a:r>
              <a:rPr lang="en-US" altLang="zh-TW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pressure gauge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2979A2-492B-5EB0-46C0-6611310EA5D1}"/>
              </a:ext>
            </a:extLst>
          </p:cNvPr>
          <p:cNvSpPr/>
          <p:nvPr/>
        </p:nvSpPr>
        <p:spPr>
          <a:xfrm>
            <a:off x="1403350" y="2276475"/>
            <a:ext cx="6246813" cy="3416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常用水銀真空計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亦稱為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U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形管氣壓計（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U-tube manometer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開口式，其一端開口直接受大氣壓力，故水銀柱的高度代表大氣壓力與真空系統中的壓力的差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因真空系統處的大氣壓力變化，故所測的壓力亦有差異 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封閉式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較準確者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其一端封閉並封入一己知壓力的氣體，故水銀柱的高度代表己知壓力與真空系統中的壓力的差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FBDA75-B366-4BAA-AD67-3E7CBD222FD5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0E71091D-39E1-44A7-ADC8-A94E419FEC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722b385-d310-4112-8019-bcb8a64a4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CBD9F0-4B5A-4CE6-90DD-9D771CAFAF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8049</TotalTime>
  <Words>1357</Words>
  <Application>Microsoft Office PowerPoint</Application>
  <PresentationFormat>On-screen Show (4:3)</PresentationFormat>
  <Paragraphs>124</Paragraphs>
  <Slides>33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Blank Presentation</vt:lpstr>
      <vt:lpstr> 第八次新人週報 </vt:lpstr>
      <vt:lpstr>PowerPoint Presentation</vt:lpstr>
      <vt:lpstr>1.機台部件學習(VACUUM GAUGE) </vt:lpstr>
      <vt:lpstr>A.真空計原理</vt:lpstr>
      <vt:lpstr>PowerPoint Presentation</vt:lpstr>
      <vt:lpstr>B.應用應用區間及分類</vt:lpstr>
      <vt:lpstr>PowerPoint Presentation</vt:lpstr>
      <vt:lpstr>PowerPoint Presentation</vt:lpstr>
      <vt:lpstr>靜態液壓氣壓計（hydraustatic pressure gauge） </vt:lpstr>
      <vt:lpstr>PowerPoint Presentation</vt:lpstr>
      <vt:lpstr>Capacitance Gauge</vt:lpstr>
      <vt:lpstr>PowerPoint Presentation</vt:lpstr>
      <vt:lpstr>PowerPoint Presentation</vt:lpstr>
      <vt:lpstr>PowerPoint Presentation</vt:lpstr>
      <vt:lpstr>Ionization Gauges</vt:lpstr>
      <vt:lpstr>PowerPoint Presentation</vt:lpstr>
      <vt:lpstr>2.VIISION傳送校正 學習紀錄</vt:lpstr>
      <vt:lpstr>A.校正原因</vt:lpstr>
      <vt:lpstr>PowerPoint Presentation</vt:lpstr>
      <vt:lpstr>B.校正前置動作</vt:lpstr>
      <vt:lpstr>PowerPoint Presentation</vt:lpstr>
      <vt:lpstr>C. Arm to Cassette校正</vt:lpstr>
      <vt:lpstr>D. Arm校正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E. Arm to Site校正</vt:lpstr>
      <vt:lpstr>PowerPoint Presentation</vt:lpstr>
      <vt:lpstr>PowerPoint Presentation</vt:lpstr>
      <vt:lpstr>PowerPoint Presentation</vt:lpstr>
    </vt:vector>
  </TitlesOfParts>
  <Company>3 3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Computer</dc:title>
  <dc:creator>3 3</dc:creator>
  <cp:lastModifiedBy>S220 THChiu</cp:lastModifiedBy>
  <cp:revision>170</cp:revision>
  <dcterms:created xsi:type="dcterms:W3CDTF">2008-04-28T08:14:33Z</dcterms:created>
  <dcterms:modified xsi:type="dcterms:W3CDTF">2024-09-26T16:50:39Z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display_urn:schemas-microsoft-com:office:office#Editor">
    <vt:lpwstr>S220 THChiu</vt:lpwstr>
  </property>
  <property fmtid="{D5CDD505-2E9C-101B-9397-08002B2CF9AE}" pid="7" name="Title">
    <vt:lpwstr>The Future of Computer</vt:lpwstr>
  </property>
  <property fmtid="{D5CDD505-2E9C-101B-9397-08002B2CF9AE}" pid="8" name="Order">
    <vt:lpwstr>33100.0000000000</vt:lpwstr>
  </property>
  <property fmtid="{D5CDD505-2E9C-101B-9397-08002B2CF9AE}" pid="9" name="display_urn:schemas-microsoft-com:office:office#Author">
    <vt:lpwstr>S220 THChiu</vt:lpwstr>
  </property>
</Properties>
</file>